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61" r:id="rId5"/>
    <p:sldId id="265" r:id="rId6"/>
    <p:sldId id="263" r:id="rId7"/>
    <p:sldId id="262" r:id="rId8"/>
    <p:sldId id="260" r:id="rId9"/>
    <p:sldId id="266" r:id="rId10"/>
    <p:sldId id="259" r:id="rId11"/>
  </p:sldIdLst>
  <p:sldSz cx="5029200" cy="7772400"/>
  <p:notesSz cx="6858000" cy="9144000"/>
  <p:defaultTextStyle>
    <a:defPPr>
      <a:defRPr lang="en-US"/>
    </a:defPPr>
    <a:lvl1pPr marL="0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1pPr>
    <a:lvl2pPr marL="328224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2pPr>
    <a:lvl3pPr marL="656448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3pPr>
    <a:lvl4pPr marL="984672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4pPr>
    <a:lvl5pPr marL="1312896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5pPr>
    <a:lvl6pPr marL="1641119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6pPr>
    <a:lvl7pPr marL="1969343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7pPr>
    <a:lvl8pPr marL="2297567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8pPr>
    <a:lvl9pPr marL="2625791" algn="l" defTabSz="656448" rtl="0" eaLnBrk="1" latinLnBrk="0" hangingPunct="1">
      <a:defRPr sz="1292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>
        <p:scale>
          <a:sx n="110" d="100"/>
          <a:sy n="110" d="100"/>
        </p:scale>
        <p:origin x="271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Programs</c:v>
                </c:pt>
                <c:pt idx="1">
                  <c:v>Admin Expenses</c:v>
                </c:pt>
                <c:pt idx="2">
                  <c:v>Fundraising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0.85</c:v>
                </c:pt>
                <c:pt idx="1">
                  <c:v>0.04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80-3D4F-BBBD-741BC0980B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58027-E4BA-3840-BAF4-DA15D51A8BB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C36A03-D71C-624D-BF76-A17264F31739}">
      <dgm:prSet phldrT="[Text]"/>
      <dgm:spPr/>
      <dgm:t>
        <a:bodyPr/>
        <a:lstStyle/>
        <a:p>
          <a:r>
            <a:rPr lang="en-US" dirty="0"/>
            <a:t>Identify Struggling Students</a:t>
          </a:r>
        </a:p>
      </dgm:t>
    </dgm:pt>
    <dgm:pt modelId="{150D7B8F-5E52-4C4A-BBC0-9E0F193F1823}" type="parTrans" cxnId="{059D52B4-5939-564A-B33A-2E81BCFB1C8B}">
      <dgm:prSet/>
      <dgm:spPr/>
      <dgm:t>
        <a:bodyPr/>
        <a:lstStyle/>
        <a:p>
          <a:endParaRPr lang="en-US"/>
        </a:p>
      </dgm:t>
    </dgm:pt>
    <dgm:pt modelId="{CCC1E9AD-4243-C244-B655-EDEC5427CE16}" type="sibTrans" cxnId="{059D52B4-5939-564A-B33A-2E81BCFB1C8B}">
      <dgm:prSet/>
      <dgm:spPr/>
      <dgm:t>
        <a:bodyPr/>
        <a:lstStyle/>
        <a:p>
          <a:endParaRPr lang="en-US"/>
        </a:p>
      </dgm:t>
    </dgm:pt>
    <dgm:pt modelId="{2CCF0769-F81B-5E41-8199-FC967A87B7EA}">
      <dgm:prSet phldrT="[Text]"/>
      <dgm:spPr/>
      <dgm:t>
        <a:bodyPr/>
        <a:lstStyle/>
        <a:p>
          <a:r>
            <a:rPr lang="en-US" dirty="0"/>
            <a:t>Provide the Help Required</a:t>
          </a:r>
        </a:p>
      </dgm:t>
    </dgm:pt>
    <dgm:pt modelId="{7BB6000E-85B4-1041-9F26-1BBD61A8B198}" type="parTrans" cxnId="{E9EF6709-AD81-FD40-AA64-7C3C7CF7A67A}">
      <dgm:prSet/>
      <dgm:spPr/>
      <dgm:t>
        <a:bodyPr/>
        <a:lstStyle/>
        <a:p>
          <a:endParaRPr lang="en-US"/>
        </a:p>
      </dgm:t>
    </dgm:pt>
    <dgm:pt modelId="{5E0C4CEB-BF45-E94E-B538-D94F46446EF7}" type="sibTrans" cxnId="{E9EF6709-AD81-FD40-AA64-7C3C7CF7A67A}">
      <dgm:prSet/>
      <dgm:spPr/>
      <dgm:t>
        <a:bodyPr/>
        <a:lstStyle/>
        <a:p>
          <a:endParaRPr lang="en-US"/>
        </a:p>
      </dgm:t>
    </dgm:pt>
    <dgm:pt modelId="{AAED97FD-BF02-1E44-B9A1-8948962CF1C3}">
      <dgm:prSet phldrT="[Text]"/>
      <dgm:spPr/>
      <dgm:t>
        <a:bodyPr/>
        <a:lstStyle/>
        <a:p>
          <a:r>
            <a:rPr lang="en-US" dirty="0"/>
            <a:t>Transform the Teacher Student Relationship</a:t>
          </a:r>
        </a:p>
      </dgm:t>
    </dgm:pt>
    <dgm:pt modelId="{BA9B1C81-5424-F743-9A91-546BCE1591FA}" type="parTrans" cxnId="{6A157F13-D982-DA4D-A2BE-A7DDC4DE85F0}">
      <dgm:prSet/>
      <dgm:spPr/>
      <dgm:t>
        <a:bodyPr/>
        <a:lstStyle/>
        <a:p>
          <a:endParaRPr lang="en-US"/>
        </a:p>
      </dgm:t>
    </dgm:pt>
    <dgm:pt modelId="{090614E3-2843-0246-80B6-00B84D0307D2}" type="sibTrans" cxnId="{6A157F13-D982-DA4D-A2BE-A7DDC4DE85F0}">
      <dgm:prSet/>
      <dgm:spPr/>
      <dgm:t>
        <a:bodyPr/>
        <a:lstStyle/>
        <a:p>
          <a:endParaRPr lang="en-US"/>
        </a:p>
      </dgm:t>
    </dgm:pt>
    <dgm:pt modelId="{06C9C90E-4E54-BE47-9108-79A87FC993CD}" type="pres">
      <dgm:prSet presAssocID="{67D58027-E4BA-3840-BAF4-DA15D51A8BBF}" presName="rootnode" presStyleCnt="0">
        <dgm:presLayoutVars>
          <dgm:chMax/>
          <dgm:chPref/>
          <dgm:dir/>
          <dgm:animLvl val="lvl"/>
        </dgm:presLayoutVars>
      </dgm:prSet>
      <dgm:spPr/>
    </dgm:pt>
    <dgm:pt modelId="{3F168556-FBCC-9F47-A22B-28E51FEF581F}" type="pres">
      <dgm:prSet presAssocID="{BBC36A03-D71C-624D-BF76-A17264F31739}" presName="composite" presStyleCnt="0"/>
      <dgm:spPr/>
    </dgm:pt>
    <dgm:pt modelId="{84AA5760-04CA-AE40-82C0-03943CADA1F3}" type="pres">
      <dgm:prSet presAssocID="{BBC36A03-D71C-624D-BF76-A17264F31739}" presName="LShape" presStyleLbl="alignNode1" presStyleIdx="0" presStyleCnt="5"/>
      <dgm:spPr/>
    </dgm:pt>
    <dgm:pt modelId="{81ECFD95-8FA5-0041-B3B5-9DD56D7D233D}" type="pres">
      <dgm:prSet presAssocID="{BBC36A03-D71C-624D-BF76-A17264F3173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4DAE09E-D8CB-C642-9AE9-58F10BD95BDB}" type="pres">
      <dgm:prSet presAssocID="{BBC36A03-D71C-624D-BF76-A17264F31739}" presName="Triangle" presStyleLbl="alignNode1" presStyleIdx="1" presStyleCnt="5"/>
      <dgm:spPr/>
    </dgm:pt>
    <dgm:pt modelId="{44E97619-2E18-1D43-88FB-61EDDF2AB245}" type="pres">
      <dgm:prSet presAssocID="{CCC1E9AD-4243-C244-B655-EDEC5427CE16}" presName="sibTrans" presStyleCnt="0"/>
      <dgm:spPr/>
    </dgm:pt>
    <dgm:pt modelId="{527A5B15-F624-844F-9478-8345F9DBD4CE}" type="pres">
      <dgm:prSet presAssocID="{CCC1E9AD-4243-C244-B655-EDEC5427CE16}" presName="space" presStyleCnt="0"/>
      <dgm:spPr/>
    </dgm:pt>
    <dgm:pt modelId="{298CB0D3-581D-5940-A7A7-AA79E29D4006}" type="pres">
      <dgm:prSet presAssocID="{2CCF0769-F81B-5E41-8199-FC967A87B7EA}" presName="composite" presStyleCnt="0"/>
      <dgm:spPr/>
    </dgm:pt>
    <dgm:pt modelId="{A37FBFF4-231D-AC48-BC93-1FF5A62D0A85}" type="pres">
      <dgm:prSet presAssocID="{2CCF0769-F81B-5E41-8199-FC967A87B7EA}" presName="LShape" presStyleLbl="alignNode1" presStyleIdx="2" presStyleCnt="5"/>
      <dgm:spPr/>
    </dgm:pt>
    <dgm:pt modelId="{DCF9A9B7-733B-A749-8B3E-03F8B822A51D}" type="pres">
      <dgm:prSet presAssocID="{2CCF0769-F81B-5E41-8199-FC967A87B7E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2ED520D-363C-E742-B5F3-CB8EC963719F}" type="pres">
      <dgm:prSet presAssocID="{2CCF0769-F81B-5E41-8199-FC967A87B7EA}" presName="Triangle" presStyleLbl="alignNode1" presStyleIdx="3" presStyleCnt="5"/>
      <dgm:spPr/>
    </dgm:pt>
    <dgm:pt modelId="{EE5D28F2-2F99-714B-8C76-891D41723956}" type="pres">
      <dgm:prSet presAssocID="{5E0C4CEB-BF45-E94E-B538-D94F46446EF7}" presName="sibTrans" presStyleCnt="0"/>
      <dgm:spPr/>
    </dgm:pt>
    <dgm:pt modelId="{4AF78469-81C0-B745-825E-5B1D27017B90}" type="pres">
      <dgm:prSet presAssocID="{5E0C4CEB-BF45-E94E-B538-D94F46446EF7}" presName="space" presStyleCnt="0"/>
      <dgm:spPr/>
    </dgm:pt>
    <dgm:pt modelId="{CFBF50AC-53C6-F549-B265-8DA81997CC80}" type="pres">
      <dgm:prSet presAssocID="{AAED97FD-BF02-1E44-B9A1-8948962CF1C3}" presName="composite" presStyleCnt="0"/>
      <dgm:spPr/>
    </dgm:pt>
    <dgm:pt modelId="{666B8394-5553-8045-A5EC-C0FA50BF27A6}" type="pres">
      <dgm:prSet presAssocID="{AAED97FD-BF02-1E44-B9A1-8948962CF1C3}" presName="LShape" presStyleLbl="alignNode1" presStyleIdx="4" presStyleCnt="5"/>
      <dgm:spPr/>
    </dgm:pt>
    <dgm:pt modelId="{A185D823-4C49-6749-8F58-30C84CCD8B73}" type="pres">
      <dgm:prSet presAssocID="{AAED97FD-BF02-1E44-B9A1-8948962CF1C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9EF6709-AD81-FD40-AA64-7C3C7CF7A67A}" srcId="{67D58027-E4BA-3840-BAF4-DA15D51A8BBF}" destId="{2CCF0769-F81B-5E41-8199-FC967A87B7EA}" srcOrd="1" destOrd="0" parTransId="{7BB6000E-85B4-1041-9F26-1BBD61A8B198}" sibTransId="{5E0C4CEB-BF45-E94E-B538-D94F46446EF7}"/>
    <dgm:cxn modelId="{6A157F13-D982-DA4D-A2BE-A7DDC4DE85F0}" srcId="{67D58027-E4BA-3840-BAF4-DA15D51A8BBF}" destId="{AAED97FD-BF02-1E44-B9A1-8948962CF1C3}" srcOrd="2" destOrd="0" parTransId="{BA9B1C81-5424-F743-9A91-546BCE1591FA}" sibTransId="{090614E3-2843-0246-80B6-00B84D0307D2}"/>
    <dgm:cxn modelId="{2F3B8453-A916-974A-9E65-84B8AA33E412}" type="presOf" srcId="{AAED97FD-BF02-1E44-B9A1-8948962CF1C3}" destId="{A185D823-4C49-6749-8F58-30C84CCD8B73}" srcOrd="0" destOrd="0" presId="urn:microsoft.com/office/officeart/2009/3/layout/StepUpProcess"/>
    <dgm:cxn modelId="{E586AE8B-D953-6041-9422-0C77F0FA17B3}" type="presOf" srcId="{67D58027-E4BA-3840-BAF4-DA15D51A8BBF}" destId="{06C9C90E-4E54-BE47-9108-79A87FC993CD}" srcOrd="0" destOrd="0" presId="urn:microsoft.com/office/officeart/2009/3/layout/StepUpProcess"/>
    <dgm:cxn modelId="{8D937896-B649-6649-8232-AF8008DDFFA0}" type="presOf" srcId="{BBC36A03-D71C-624D-BF76-A17264F31739}" destId="{81ECFD95-8FA5-0041-B3B5-9DD56D7D233D}" srcOrd="0" destOrd="0" presId="urn:microsoft.com/office/officeart/2009/3/layout/StepUpProcess"/>
    <dgm:cxn modelId="{8B75F8A9-4802-0444-B07F-E8C7B16D650F}" type="presOf" srcId="{2CCF0769-F81B-5E41-8199-FC967A87B7EA}" destId="{DCF9A9B7-733B-A749-8B3E-03F8B822A51D}" srcOrd="0" destOrd="0" presId="urn:microsoft.com/office/officeart/2009/3/layout/StepUpProcess"/>
    <dgm:cxn modelId="{059D52B4-5939-564A-B33A-2E81BCFB1C8B}" srcId="{67D58027-E4BA-3840-BAF4-DA15D51A8BBF}" destId="{BBC36A03-D71C-624D-BF76-A17264F31739}" srcOrd="0" destOrd="0" parTransId="{150D7B8F-5E52-4C4A-BBC0-9E0F193F1823}" sibTransId="{CCC1E9AD-4243-C244-B655-EDEC5427CE16}"/>
    <dgm:cxn modelId="{276ED9B9-E382-544F-8E26-634C97515FFF}" type="presParOf" srcId="{06C9C90E-4E54-BE47-9108-79A87FC993CD}" destId="{3F168556-FBCC-9F47-A22B-28E51FEF581F}" srcOrd="0" destOrd="0" presId="urn:microsoft.com/office/officeart/2009/3/layout/StepUpProcess"/>
    <dgm:cxn modelId="{734F2036-A770-6F4A-9AF2-9698C87E6AF2}" type="presParOf" srcId="{3F168556-FBCC-9F47-A22B-28E51FEF581F}" destId="{84AA5760-04CA-AE40-82C0-03943CADA1F3}" srcOrd="0" destOrd="0" presId="urn:microsoft.com/office/officeart/2009/3/layout/StepUpProcess"/>
    <dgm:cxn modelId="{EA3E76A5-CC02-A740-807B-9B9B17B7F360}" type="presParOf" srcId="{3F168556-FBCC-9F47-A22B-28E51FEF581F}" destId="{81ECFD95-8FA5-0041-B3B5-9DD56D7D233D}" srcOrd="1" destOrd="0" presId="urn:microsoft.com/office/officeart/2009/3/layout/StepUpProcess"/>
    <dgm:cxn modelId="{76AA2F57-926A-B84F-A4A2-D3B1FD948ACA}" type="presParOf" srcId="{3F168556-FBCC-9F47-A22B-28E51FEF581F}" destId="{64DAE09E-D8CB-C642-9AE9-58F10BD95BDB}" srcOrd="2" destOrd="0" presId="urn:microsoft.com/office/officeart/2009/3/layout/StepUpProcess"/>
    <dgm:cxn modelId="{9FDBAEBA-07EE-CA45-B458-A54A74672806}" type="presParOf" srcId="{06C9C90E-4E54-BE47-9108-79A87FC993CD}" destId="{44E97619-2E18-1D43-88FB-61EDDF2AB245}" srcOrd="1" destOrd="0" presId="urn:microsoft.com/office/officeart/2009/3/layout/StepUpProcess"/>
    <dgm:cxn modelId="{B2355BC1-785F-6A48-9614-0B35BA6D7B5F}" type="presParOf" srcId="{44E97619-2E18-1D43-88FB-61EDDF2AB245}" destId="{527A5B15-F624-844F-9478-8345F9DBD4CE}" srcOrd="0" destOrd="0" presId="urn:microsoft.com/office/officeart/2009/3/layout/StepUpProcess"/>
    <dgm:cxn modelId="{CB1C6F15-A6C8-9D49-8637-1470BA4EC980}" type="presParOf" srcId="{06C9C90E-4E54-BE47-9108-79A87FC993CD}" destId="{298CB0D3-581D-5940-A7A7-AA79E29D4006}" srcOrd="2" destOrd="0" presId="urn:microsoft.com/office/officeart/2009/3/layout/StepUpProcess"/>
    <dgm:cxn modelId="{ACD716E2-4924-2642-88C9-4D7443EBB677}" type="presParOf" srcId="{298CB0D3-581D-5940-A7A7-AA79E29D4006}" destId="{A37FBFF4-231D-AC48-BC93-1FF5A62D0A85}" srcOrd="0" destOrd="0" presId="urn:microsoft.com/office/officeart/2009/3/layout/StepUpProcess"/>
    <dgm:cxn modelId="{07D64A11-D649-3A40-85AB-0F44A42DCCEC}" type="presParOf" srcId="{298CB0D3-581D-5940-A7A7-AA79E29D4006}" destId="{DCF9A9B7-733B-A749-8B3E-03F8B822A51D}" srcOrd="1" destOrd="0" presId="urn:microsoft.com/office/officeart/2009/3/layout/StepUpProcess"/>
    <dgm:cxn modelId="{52302D1D-5950-EF4E-BA32-EAE4478943CA}" type="presParOf" srcId="{298CB0D3-581D-5940-A7A7-AA79E29D4006}" destId="{E2ED520D-363C-E742-B5F3-CB8EC963719F}" srcOrd="2" destOrd="0" presId="urn:microsoft.com/office/officeart/2009/3/layout/StepUpProcess"/>
    <dgm:cxn modelId="{F777E0B7-C176-AC49-85F8-D3A079FE19D8}" type="presParOf" srcId="{06C9C90E-4E54-BE47-9108-79A87FC993CD}" destId="{EE5D28F2-2F99-714B-8C76-891D41723956}" srcOrd="3" destOrd="0" presId="urn:microsoft.com/office/officeart/2009/3/layout/StepUpProcess"/>
    <dgm:cxn modelId="{BE81B3B1-97DF-B84B-A1A4-5415D9CD6C97}" type="presParOf" srcId="{EE5D28F2-2F99-714B-8C76-891D41723956}" destId="{4AF78469-81C0-B745-825E-5B1D27017B90}" srcOrd="0" destOrd="0" presId="urn:microsoft.com/office/officeart/2009/3/layout/StepUpProcess"/>
    <dgm:cxn modelId="{C5034554-A3C9-B847-A17E-03EB6A4340A2}" type="presParOf" srcId="{06C9C90E-4E54-BE47-9108-79A87FC993CD}" destId="{CFBF50AC-53C6-F549-B265-8DA81997CC80}" srcOrd="4" destOrd="0" presId="urn:microsoft.com/office/officeart/2009/3/layout/StepUpProcess"/>
    <dgm:cxn modelId="{C0D6DDEF-13BC-5D48-A50F-3498DD33B1E1}" type="presParOf" srcId="{CFBF50AC-53C6-F549-B265-8DA81997CC80}" destId="{666B8394-5553-8045-A5EC-C0FA50BF27A6}" srcOrd="0" destOrd="0" presId="urn:microsoft.com/office/officeart/2009/3/layout/StepUpProcess"/>
    <dgm:cxn modelId="{1CA563E1-B604-CC41-8E0A-51ED8FAD9B2A}" type="presParOf" srcId="{CFBF50AC-53C6-F549-B265-8DA81997CC80}" destId="{A185D823-4C49-6749-8F58-30C84CCD8B7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A5760-04CA-AE40-82C0-03943CADA1F3}">
      <dsp:nvSpPr>
        <dsp:cNvPr id="0" name=""/>
        <dsp:cNvSpPr/>
      </dsp:nvSpPr>
      <dsp:spPr>
        <a:xfrm rot="5400000">
          <a:off x="209415" y="730339"/>
          <a:ext cx="626725" cy="10428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ECFD95-8FA5-0041-B3B5-9DD56D7D233D}">
      <dsp:nvSpPr>
        <dsp:cNvPr id="0" name=""/>
        <dsp:cNvSpPr/>
      </dsp:nvSpPr>
      <dsp:spPr>
        <a:xfrm>
          <a:off x="104799" y="1041929"/>
          <a:ext cx="941497" cy="8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Identify Struggling Students</a:t>
          </a:r>
        </a:p>
      </dsp:txBody>
      <dsp:txXfrm>
        <a:off x="104799" y="1041929"/>
        <a:ext cx="941497" cy="825277"/>
      </dsp:txXfrm>
    </dsp:sp>
    <dsp:sp modelId="{64DAE09E-D8CB-C642-9AE9-58F10BD95BDB}">
      <dsp:nvSpPr>
        <dsp:cNvPr id="0" name=""/>
        <dsp:cNvSpPr/>
      </dsp:nvSpPr>
      <dsp:spPr>
        <a:xfrm>
          <a:off x="868655" y="653563"/>
          <a:ext cx="177641" cy="1776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FBFF4-231D-AC48-BC93-1FF5A62D0A85}">
      <dsp:nvSpPr>
        <dsp:cNvPr id="0" name=""/>
        <dsp:cNvSpPr/>
      </dsp:nvSpPr>
      <dsp:spPr>
        <a:xfrm rot="5400000">
          <a:off x="1361992" y="445133"/>
          <a:ext cx="626725" cy="10428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9A9B7-733B-A749-8B3E-03F8B822A51D}">
      <dsp:nvSpPr>
        <dsp:cNvPr id="0" name=""/>
        <dsp:cNvSpPr/>
      </dsp:nvSpPr>
      <dsp:spPr>
        <a:xfrm>
          <a:off x="1257376" y="756723"/>
          <a:ext cx="941497" cy="8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Provide the Help Required</a:t>
          </a:r>
        </a:p>
      </dsp:txBody>
      <dsp:txXfrm>
        <a:off x="1257376" y="756723"/>
        <a:ext cx="941497" cy="825277"/>
      </dsp:txXfrm>
    </dsp:sp>
    <dsp:sp modelId="{E2ED520D-363C-E742-B5F3-CB8EC963719F}">
      <dsp:nvSpPr>
        <dsp:cNvPr id="0" name=""/>
        <dsp:cNvSpPr/>
      </dsp:nvSpPr>
      <dsp:spPr>
        <a:xfrm>
          <a:off x="2021232" y="368357"/>
          <a:ext cx="177641" cy="1776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B8394-5553-8045-A5EC-C0FA50BF27A6}">
      <dsp:nvSpPr>
        <dsp:cNvPr id="0" name=""/>
        <dsp:cNvSpPr/>
      </dsp:nvSpPr>
      <dsp:spPr>
        <a:xfrm rot="5400000">
          <a:off x="2514569" y="159927"/>
          <a:ext cx="626725" cy="104285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5D823-4C49-6749-8F58-30C84CCD8B73}">
      <dsp:nvSpPr>
        <dsp:cNvPr id="0" name=""/>
        <dsp:cNvSpPr/>
      </dsp:nvSpPr>
      <dsp:spPr>
        <a:xfrm>
          <a:off x="2409952" y="471516"/>
          <a:ext cx="941497" cy="8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Transform the Teacher Student Relationship</a:t>
          </a:r>
        </a:p>
      </dsp:txBody>
      <dsp:txXfrm>
        <a:off x="2409952" y="471516"/>
        <a:ext cx="941497" cy="825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190" y="1272011"/>
            <a:ext cx="4274820" cy="2705947"/>
          </a:xfrm>
        </p:spPr>
        <p:txBody>
          <a:bodyPr anchor="b"/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082310"/>
            <a:ext cx="3771900" cy="1876530"/>
          </a:xfrm>
        </p:spPr>
        <p:txBody>
          <a:bodyPr/>
          <a:lstStyle>
            <a:lvl1pPr marL="0" indent="0" algn="ctr">
              <a:buNone/>
              <a:defRPr sz="1320"/>
            </a:lvl1pPr>
            <a:lvl2pPr marL="251460" indent="0" algn="ctr">
              <a:buNone/>
              <a:defRPr sz="1100"/>
            </a:lvl2pPr>
            <a:lvl3pPr marL="502920" indent="0" algn="ctr">
              <a:buNone/>
              <a:defRPr sz="990"/>
            </a:lvl3pPr>
            <a:lvl4pPr marL="754380" indent="0" algn="ctr">
              <a:buNone/>
              <a:defRPr sz="880"/>
            </a:lvl4pPr>
            <a:lvl5pPr marL="1005840" indent="0" algn="ctr">
              <a:buNone/>
              <a:defRPr sz="880"/>
            </a:lvl5pPr>
            <a:lvl6pPr marL="1257300" indent="0" algn="ctr">
              <a:buNone/>
              <a:defRPr sz="880"/>
            </a:lvl6pPr>
            <a:lvl7pPr marL="1508760" indent="0" algn="ctr">
              <a:buNone/>
              <a:defRPr sz="880"/>
            </a:lvl7pPr>
            <a:lvl8pPr marL="1760220" indent="0" algn="ctr">
              <a:buNone/>
              <a:defRPr sz="880"/>
            </a:lvl8pPr>
            <a:lvl9pPr marL="2011680" indent="0" algn="ctr">
              <a:buNone/>
              <a:defRPr sz="8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5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0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99022" y="413808"/>
            <a:ext cx="1084421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758" y="413808"/>
            <a:ext cx="3190399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5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38" y="1937705"/>
            <a:ext cx="4337685" cy="3233102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138" y="5201393"/>
            <a:ext cx="4337685" cy="1700212"/>
          </a:xfrm>
        </p:spPr>
        <p:txBody>
          <a:bodyPr/>
          <a:lstStyle>
            <a:lvl1pPr marL="0" indent="0">
              <a:buNone/>
              <a:defRPr sz="1320">
                <a:solidFill>
                  <a:schemeClr val="tx1"/>
                </a:solidFill>
              </a:defRPr>
            </a:lvl1pPr>
            <a:lvl2pPr marL="2514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02920" indent="0">
              <a:buNone/>
              <a:defRPr sz="990">
                <a:solidFill>
                  <a:schemeClr val="tx1">
                    <a:tint val="75000"/>
                  </a:schemeClr>
                </a:solidFill>
              </a:defRPr>
            </a:lvl3pPr>
            <a:lvl4pPr marL="75438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4pPr>
            <a:lvl5pPr marL="100584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5pPr>
            <a:lvl6pPr marL="125730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6pPr>
            <a:lvl7pPr marL="150876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7pPr>
            <a:lvl8pPr marL="176022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8pPr>
            <a:lvl9pPr marL="2011680" indent="0">
              <a:buNone/>
              <a:defRPr sz="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6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758" y="2069042"/>
            <a:ext cx="213741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6033" y="2069042"/>
            <a:ext cx="213741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5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3" y="413810"/>
            <a:ext cx="4337685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413" y="1905318"/>
            <a:ext cx="2127587" cy="933767"/>
          </a:xfrm>
        </p:spPr>
        <p:txBody>
          <a:bodyPr anchor="b"/>
          <a:lstStyle>
            <a:lvl1pPr marL="0" indent="0">
              <a:buNone/>
              <a:defRPr sz="1320" b="1"/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413" y="2839085"/>
            <a:ext cx="2127587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46033" y="1905318"/>
            <a:ext cx="2138065" cy="933767"/>
          </a:xfrm>
        </p:spPr>
        <p:txBody>
          <a:bodyPr anchor="b"/>
          <a:lstStyle>
            <a:lvl1pPr marL="0" indent="0">
              <a:buNone/>
              <a:defRPr sz="1320" b="1"/>
            </a:lvl1pPr>
            <a:lvl2pPr marL="251460" indent="0">
              <a:buNone/>
              <a:defRPr sz="1100" b="1"/>
            </a:lvl2pPr>
            <a:lvl3pPr marL="502920" indent="0">
              <a:buNone/>
              <a:defRPr sz="990" b="1"/>
            </a:lvl3pPr>
            <a:lvl4pPr marL="754380" indent="0">
              <a:buNone/>
              <a:defRPr sz="880" b="1"/>
            </a:lvl4pPr>
            <a:lvl5pPr marL="1005840" indent="0">
              <a:buNone/>
              <a:defRPr sz="880" b="1"/>
            </a:lvl5pPr>
            <a:lvl6pPr marL="1257300" indent="0">
              <a:buNone/>
              <a:defRPr sz="880" b="1"/>
            </a:lvl6pPr>
            <a:lvl7pPr marL="1508760" indent="0">
              <a:buNone/>
              <a:defRPr sz="880" b="1"/>
            </a:lvl7pPr>
            <a:lvl8pPr marL="1760220" indent="0">
              <a:buNone/>
              <a:defRPr sz="880" b="1"/>
            </a:lvl8pPr>
            <a:lvl9pPr marL="2011680" indent="0">
              <a:buNone/>
              <a:defRPr sz="8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46033" y="2839085"/>
            <a:ext cx="2138065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9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2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3" y="518160"/>
            <a:ext cx="1622048" cy="1813560"/>
          </a:xfrm>
        </p:spPr>
        <p:txBody>
          <a:bodyPr anchor="b"/>
          <a:lstStyle>
            <a:lvl1pPr>
              <a:defRPr sz="1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065" y="1119083"/>
            <a:ext cx="2546033" cy="5523442"/>
          </a:xfrm>
        </p:spPr>
        <p:txBody>
          <a:bodyPr/>
          <a:lstStyle>
            <a:lvl1pPr>
              <a:defRPr sz="1760"/>
            </a:lvl1pPr>
            <a:lvl2pPr>
              <a:defRPr sz="1540"/>
            </a:lvl2pPr>
            <a:lvl3pPr>
              <a:defRPr sz="132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413" y="2331720"/>
            <a:ext cx="1622048" cy="4319800"/>
          </a:xfrm>
        </p:spPr>
        <p:txBody>
          <a:bodyPr/>
          <a:lstStyle>
            <a:lvl1pPr marL="0" indent="0">
              <a:buNone/>
              <a:defRPr sz="88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13" y="518160"/>
            <a:ext cx="1622048" cy="1813560"/>
          </a:xfrm>
        </p:spPr>
        <p:txBody>
          <a:bodyPr anchor="b"/>
          <a:lstStyle>
            <a:lvl1pPr>
              <a:defRPr sz="1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38065" y="1119083"/>
            <a:ext cx="2546033" cy="5523442"/>
          </a:xfrm>
        </p:spPr>
        <p:txBody>
          <a:bodyPr anchor="t"/>
          <a:lstStyle>
            <a:lvl1pPr marL="0" indent="0">
              <a:buNone/>
              <a:defRPr sz="1760"/>
            </a:lvl1pPr>
            <a:lvl2pPr marL="251460" indent="0">
              <a:buNone/>
              <a:defRPr sz="1540"/>
            </a:lvl2pPr>
            <a:lvl3pPr marL="502920" indent="0">
              <a:buNone/>
              <a:defRPr sz="1320"/>
            </a:lvl3pPr>
            <a:lvl4pPr marL="754380" indent="0">
              <a:buNone/>
              <a:defRPr sz="1100"/>
            </a:lvl4pPr>
            <a:lvl5pPr marL="1005840" indent="0">
              <a:buNone/>
              <a:defRPr sz="1100"/>
            </a:lvl5pPr>
            <a:lvl6pPr marL="1257300" indent="0">
              <a:buNone/>
              <a:defRPr sz="1100"/>
            </a:lvl6pPr>
            <a:lvl7pPr marL="1508760" indent="0">
              <a:buNone/>
              <a:defRPr sz="1100"/>
            </a:lvl7pPr>
            <a:lvl8pPr marL="1760220" indent="0">
              <a:buNone/>
              <a:defRPr sz="1100"/>
            </a:lvl8pPr>
            <a:lvl9pPr marL="2011680" indent="0">
              <a:buNone/>
              <a:defRPr sz="1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413" y="2331720"/>
            <a:ext cx="1622048" cy="4319800"/>
          </a:xfrm>
        </p:spPr>
        <p:txBody>
          <a:bodyPr/>
          <a:lstStyle>
            <a:lvl1pPr marL="0" indent="0">
              <a:buNone/>
              <a:defRPr sz="880"/>
            </a:lvl1pPr>
            <a:lvl2pPr marL="251460" indent="0">
              <a:buNone/>
              <a:defRPr sz="770"/>
            </a:lvl2pPr>
            <a:lvl3pPr marL="502920" indent="0">
              <a:buNone/>
              <a:defRPr sz="660"/>
            </a:lvl3pPr>
            <a:lvl4pPr marL="754380" indent="0">
              <a:buNone/>
              <a:defRPr sz="550"/>
            </a:lvl4pPr>
            <a:lvl5pPr marL="1005840" indent="0">
              <a:buNone/>
              <a:defRPr sz="550"/>
            </a:lvl5pPr>
            <a:lvl6pPr marL="1257300" indent="0">
              <a:buNone/>
              <a:defRPr sz="550"/>
            </a:lvl6pPr>
            <a:lvl7pPr marL="1508760" indent="0">
              <a:buNone/>
              <a:defRPr sz="550"/>
            </a:lvl7pPr>
            <a:lvl8pPr marL="1760220" indent="0">
              <a:buNone/>
              <a:defRPr sz="550"/>
            </a:lvl8pPr>
            <a:lvl9pPr marL="2011680" indent="0">
              <a:buNone/>
              <a:defRPr sz="5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1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758" y="413810"/>
            <a:ext cx="4337685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758" y="2069042"/>
            <a:ext cx="4337685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5758" y="7203865"/>
            <a:ext cx="113157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DA1E-38B3-C646-8FBC-289A94E3A225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5923" y="7203865"/>
            <a:ext cx="169735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1873" y="7203865"/>
            <a:ext cx="113157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75D01-56D2-FD48-8590-B6DE0536F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02920" rtl="0" eaLnBrk="1" latinLnBrk="0" hangingPunct="1">
        <a:lnSpc>
          <a:spcPct val="90000"/>
        </a:lnSpc>
        <a:spcBef>
          <a:spcPct val="0"/>
        </a:spcBef>
        <a:buNone/>
        <a:defRPr sz="24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730" indent="-125730" algn="l" defTabSz="50292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540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8011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4pPr>
      <a:lvl5pPr marL="113157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5pPr>
      <a:lvl6pPr marL="138303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6pPr>
      <a:lvl7pPr marL="163449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8pPr>
      <a:lvl9pPr marL="2137410" indent="-125730" algn="l" defTabSz="502920" rtl="0" eaLnBrk="1" latinLnBrk="0" hangingPunct="1">
        <a:lnSpc>
          <a:spcPct val="90000"/>
        </a:lnSpc>
        <a:spcBef>
          <a:spcPts val="275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1pPr>
      <a:lvl2pPr marL="25146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6pPr>
      <a:lvl7pPr marL="150876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7pPr>
      <a:lvl8pPr marL="176022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8pPr>
      <a:lvl9pPr marL="2011680" algn="l" defTabSz="502920" rtl="0" eaLnBrk="1" latinLnBrk="0" hangingPunct="1">
        <a:defRPr sz="9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opekids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E5BB6C-EAB4-934E-9C38-7B7353E6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" r="3284" b="-37"/>
          <a:stretch/>
        </p:blipFill>
        <p:spPr>
          <a:xfrm>
            <a:off x="0" y="0"/>
            <a:ext cx="50292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E8BDFA-5193-4346-9E42-2876283EA02A}"/>
              </a:ext>
            </a:extLst>
          </p:cNvPr>
          <p:cNvSpPr txBox="1"/>
          <p:nvPr/>
        </p:nvSpPr>
        <p:spPr>
          <a:xfrm>
            <a:off x="663763" y="1276123"/>
            <a:ext cx="3787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 ARE CHANGING</a:t>
            </a:r>
          </a:p>
          <a:p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LIVES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A4A2A9-2B51-CC42-9C99-D02335B6E04F}"/>
              </a:ext>
            </a:extLst>
          </p:cNvPr>
          <p:cNvGrpSpPr/>
          <p:nvPr/>
        </p:nvGrpSpPr>
        <p:grpSpPr>
          <a:xfrm>
            <a:off x="789824" y="731386"/>
            <a:ext cx="1416070" cy="338554"/>
            <a:chOff x="789824" y="731386"/>
            <a:chExt cx="1416070" cy="3385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9E6DAA-A1B0-1C4D-B36F-A28867320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9824" y="731386"/>
              <a:ext cx="256778" cy="2567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5B49ED-8AC0-5049-9CDE-DB482E86CBF2}"/>
                </a:ext>
              </a:extLst>
            </p:cNvPr>
            <p:cNvSpPr txBox="1"/>
            <p:nvPr/>
          </p:nvSpPr>
          <p:spPr>
            <a:xfrm>
              <a:off x="1046602" y="731386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mble" pitchFamily="2" charset="0"/>
                </a:rPr>
                <a:t>HOPE</a:t>
              </a:r>
              <a:r>
                <a:rPr lang="en-US" sz="1600" b="1" dirty="0">
                  <a:solidFill>
                    <a:schemeClr val="bg1"/>
                  </a:solidFill>
                  <a:latin typeface="Amble" pitchFamily="2" charset="0"/>
                </a:rPr>
                <a:t>KIDS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E08B8-E979-0B47-BB67-E60D0D7DFFA6}"/>
              </a:ext>
            </a:extLst>
          </p:cNvPr>
          <p:cNvSpPr/>
          <p:nvPr/>
        </p:nvSpPr>
        <p:spPr>
          <a:xfrm>
            <a:off x="2807190" y="-1"/>
            <a:ext cx="2241933" cy="418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27BF21-1BE1-2D4C-837A-D31F966F3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07" r="53010" b="71881"/>
          <a:stretch/>
        </p:blipFill>
        <p:spPr>
          <a:xfrm>
            <a:off x="575398" y="1804571"/>
            <a:ext cx="1379480" cy="187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B2803A-8F86-FF45-8DDB-FE2028AC49F5}"/>
              </a:ext>
            </a:extLst>
          </p:cNvPr>
          <p:cNvSpPr txBox="1"/>
          <p:nvPr/>
        </p:nvSpPr>
        <p:spPr>
          <a:xfrm>
            <a:off x="2833239" y="66099"/>
            <a:ext cx="221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2019 ANNUAL REPORT</a:t>
            </a:r>
          </a:p>
        </p:txBody>
      </p:sp>
    </p:spTree>
    <p:extLst>
      <p:ext uri="{BB962C8B-B14F-4D97-AF65-F5344CB8AC3E}">
        <p14:creationId xmlns:p14="http://schemas.microsoft.com/office/powerpoint/2010/main" val="249267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19F91-E6A5-9C46-8501-77FE63F64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9200" cy="3352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266A16-3C37-F447-87CC-8D3C19469B84}"/>
              </a:ext>
            </a:extLst>
          </p:cNvPr>
          <p:cNvGrpSpPr/>
          <p:nvPr/>
        </p:nvGrpSpPr>
        <p:grpSpPr>
          <a:xfrm>
            <a:off x="426267" y="4212715"/>
            <a:ext cx="1416070" cy="338554"/>
            <a:chOff x="789824" y="731386"/>
            <a:chExt cx="1416070" cy="3385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CE8138-E7EC-7848-9530-B530B04CD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9824" y="731386"/>
              <a:ext cx="256778" cy="2567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8D9778-458F-B845-9D9B-13A3D4BBB7C2}"/>
                </a:ext>
              </a:extLst>
            </p:cNvPr>
            <p:cNvSpPr txBox="1"/>
            <p:nvPr/>
          </p:nvSpPr>
          <p:spPr>
            <a:xfrm>
              <a:off x="1046602" y="731386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mble" pitchFamily="2" charset="0"/>
                </a:rPr>
                <a:t>HOPE</a:t>
              </a:r>
              <a:r>
                <a:rPr lang="en-US" sz="1600" b="1" dirty="0">
                  <a:latin typeface="Amble" pitchFamily="2" charset="0"/>
                </a:rPr>
                <a:t>KIDS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95122FF-B14C-B645-9183-C4268EA6368F}"/>
              </a:ext>
            </a:extLst>
          </p:cNvPr>
          <p:cNvSpPr txBox="1"/>
          <p:nvPr/>
        </p:nvSpPr>
        <p:spPr>
          <a:xfrm>
            <a:off x="683045" y="4551269"/>
            <a:ext cx="1637701" cy="8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123 Main Street</a:t>
            </a:r>
          </a:p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Hopeville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PA 43215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800.435.6789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www.hopekids.org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D2A62-AFEE-2B4B-AB7A-3461A14FD592}"/>
              </a:ext>
            </a:extLst>
          </p:cNvPr>
          <p:cNvSpPr txBox="1"/>
          <p:nvPr/>
        </p:nvSpPr>
        <p:spPr>
          <a:xfrm>
            <a:off x="1066126" y="7381301"/>
            <a:ext cx="28969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2">
                    <a:lumMod val="50000"/>
                  </a:schemeClr>
                </a:solidFill>
              </a:rPr>
              <a:t>Share our digital annual report </a:t>
            </a:r>
            <a:r>
              <a:rPr lang="en-US" sz="900" i="1" dirty="0" err="1">
                <a:solidFill>
                  <a:schemeClr val="bg2">
                    <a:lumMod val="50000"/>
                  </a:schemeClr>
                </a:solidFill>
              </a:rPr>
              <a:t>www.hopekids.org</a:t>
            </a:r>
            <a:r>
              <a:rPr lang="en-US" sz="900" i="1" dirty="0">
                <a:solidFill>
                  <a:schemeClr val="bg2">
                    <a:lumMod val="50000"/>
                  </a:schemeClr>
                </a:solidFill>
              </a:rPr>
              <a:t>/annual</a:t>
            </a:r>
          </a:p>
        </p:txBody>
      </p:sp>
    </p:spTree>
    <p:extLst>
      <p:ext uri="{BB962C8B-B14F-4D97-AF65-F5344CB8AC3E}">
        <p14:creationId xmlns:p14="http://schemas.microsoft.com/office/powerpoint/2010/main" val="372330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EE9EA-98C6-AD4C-9730-76F897222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"/>
          <a:stretch/>
        </p:blipFill>
        <p:spPr>
          <a:xfrm>
            <a:off x="0" y="-19280"/>
            <a:ext cx="5029200" cy="7791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5540F-81DB-3548-BBC0-0480151C34BC}"/>
              </a:ext>
            </a:extLst>
          </p:cNvPr>
          <p:cNvSpPr txBox="1"/>
          <p:nvPr/>
        </p:nvSpPr>
        <p:spPr>
          <a:xfrm>
            <a:off x="729864" y="615111"/>
            <a:ext cx="3787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Rounded MT Bold" panose="020F0704030504030204" pitchFamily="34" charset="77"/>
              </a:rPr>
              <a:t>A LETTER FROM OUR EXECUTIVE DIRECTOR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84899-7368-E749-8BBA-9D21FB192CEF}"/>
              </a:ext>
            </a:extLst>
          </p:cNvPr>
          <p:cNvSpPr txBox="1"/>
          <p:nvPr/>
        </p:nvSpPr>
        <p:spPr>
          <a:xfrm>
            <a:off x="1388125" y="6984694"/>
            <a:ext cx="3128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Lemonade Stand" panose="02000500000000000000" pitchFamily="2" charset="0"/>
              </a:rPr>
              <a:t>ALISHA DAVIS</a:t>
            </a:r>
          </a:p>
        </p:txBody>
      </p:sp>
    </p:spTree>
    <p:extLst>
      <p:ext uri="{BB962C8B-B14F-4D97-AF65-F5344CB8AC3E}">
        <p14:creationId xmlns:p14="http://schemas.microsoft.com/office/powerpoint/2010/main" val="369545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1E02C3-FC15-AD4F-AFFD-3ECFB60FC66F}"/>
              </a:ext>
            </a:extLst>
          </p:cNvPr>
          <p:cNvSpPr/>
          <p:nvPr/>
        </p:nvSpPr>
        <p:spPr>
          <a:xfrm>
            <a:off x="0" y="0"/>
            <a:ext cx="5029200" cy="77724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9B053-A21C-5E47-8EBB-88D0710A40DA}"/>
              </a:ext>
            </a:extLst>
          </p:cNvPr>
          <p:cNvSpPr txBox="1"/>
          <p:nvPr/>
        </p:nvSpPr>
        <p:spPr>
          <a:xfrm>
            <a:off x="429658" y="264405"/>
            <a:ext cx="3128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onlights on the Beach" pitchFamily="2" charset="0"/>
              </a:rPr>
              <a:t>You’ve Changed Lives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2B6BC-5CC4-584F-8CC5-E4459AA1E3B3}"/>
              </a:ext>
            </a:extLst>
          </p:cNvPr>
          <p:cNvSpPr txBox="1"/>
          <p:nvPr/>
        </p:nvSpPr>
        <p:spPr>
          <a:xfrm>
            <a:off x="429658" y="1134737"/>
            <a:ext cx="3999123" cy="609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300" dirty="0"/>
              <a:t>You’ve made quite the difference in 2019! I am so thankful for the impact you’re making in the lives of the kids we serve. So many of these children wouldn’t have had a chance for a quality education without your support.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300" dirty="0"/>
              <a:t>Through your generous support, you provide over 1,300 children access to a life-changing education. This past year 225 kids graduated high school with 98% moving on to colleges or technical training programs!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300" dirty="0"/>
              <a:t>You’ve also changed families. Our team of home counselors have found the impact you’re making on the homes include more consistent family meal times and better investment into children’s health.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300" dirty="0"/>
              <a:t>As we look forward to 2020, we know you’ll be excited to learn we are launching a new scholarship program to help the children living in most difficult circumstances. With your help, we will continue to meet the educational needs of children!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endParaRPr lang="en-US" sz="1300" dirty="0"/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300" dirty="0"/>
              <a:t>Alisha Davis</a:t>
            </a:r>
            <a:br>
              <a:rPr lang="en-US" sz="1300" dirty="0"/>
            </a:br>
            <a:r>
              <a:rPr lang="en-US" sz="1300" dirty="0"/>
              <a:t>Executive Director, </a:t>
            </a:r>
            <a:r>
              <a:rPr lang="en-US" sz="1300" dirty="0" err="1"/>
              <a:t>HopeKids</a:t>
            </a:r>
            <a:endParaRPr lang="en-US" sz="1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95FC9-36CF-9A4A-95B9-F669F19C14EA}"/>
              </a:ext>
            </a:extLst>
          </p:cNvPr>
          <p:cNvSpPr txBox="1"/>
          <p:nvPr/>
        </p:nvSpPr>
        <p:spPr>
          <a:xfrm>
            <a:off x="429658" y="6237901"/>
            <a:ext cx="1432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aloHandletter" pitchFamily="2" charset="77"/>
              </a:rPr>
              <a:t>Alisha Davis</a:t>
            </a:r>
          </a:p>
        </p:txBody>
      </p:sp>
    </p:spTree>
    <p:extLst>
      <p:ext uri="{BB962C8B-B14F-4D97-AF65-F5344CB8AC3E}">
        <p14:creationId xmlns:p14="http://schemas.microsoft.com/office/powerpoint/2010/main" val="425590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CC01B4C-E8D8-F24A-83FF-794899AFF485}"/>
              </a:ext>
            </a:extLst>
          </p:cNvPr>
          <p:cNvSpPr/>
          <p:nvPr/>
        </p:nvSpPr>
        <p:spPr>
          <a:xfrm>
            <a:off x="3183876" y="1601759"/>
            <a:ext cx="1322024" cy="11457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BF0F4D9-AC36-FD4E-A953-373F928BD913}"/>
              </a:ext>
            </a:extLst>
          </p:cNvPr>
          <p:cNvSpPr/>
          <p:nvPr/>
        </p:nvSpPr>
        <p:spPr>
          <a:xfrm>
            <a:off x="1861852" y="3888950"/>
            <a:ext cx="1322024" cy="11457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2FFBC0-F23C-9245-A56D-BF395A6876F4}"/>
              </a:ext>
            </a:extLst>
          </p:cNvPr>
          <p:cNvSpPr/>
          <p:nvPr/>
        </p:nvSpPr>
        <p:spPr>
          <a:xfrm>
            <a:off x="3183876" y="5034702"/>
            <a:ext cx="1322024" cy="11457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63D2696-6FF2-E14F-BD2F-A22FCDB67147}"/>
              </a:ext>
            </a:extLst>
          </p:cNvPr>
          <p:cNvSpPr/>
          <p:nvPr/>
        </p:nvSpPr>
        <p:spPr>
          <a:xfrm>
            <a:off x="539828" y="6180454"/>
            <a:ext cx="1322024" cy="114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BA35D-794B-604F-81D8-289114F54302}"/>
              </a:ext>
            </a:extLst>
          </p:cNvPr>
          <p:cNvSpPr txBox="1"/>
          <p:nvPr/>
        </p:nvSpPr>
        <p:spPr>
          <a:xfrm>
            <a:off x="557914" y="2667120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762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7DF5E6-9CBE-C143-983E-7CE7E89C88F5}"/>
              </a:ext>
            </a:extLst>
          </p:cNvPr>
          <p:cNvSpPr txBox="1"/>
          <p:nvPr/>
        </p:nvSpPr>
        <p:spPr>
          <a:xfrm>
            <a:off x="557914" y="3397895"/>
            <a:ext cx="131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BACKPACKS OF</a:t>
            </a:r>
          </a:p>
          <a:p>
            <a:pPr algn="ctr"/>
            <a:r>
              <a:rPr lang="en-US" sz="1200" dirty="0"/>
              <a:t>SCHOOL SUPPLIES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BD53A04-2AF9-6744-ACAA-6080AE81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03" b="657"/>
          <a:stretch/>
        </p:blipFill>
        <p:spPr>
          <a:xfrm>
            <a:off x="1868513" y="1597446"/>
            <a:ext cx="1311050" cy="114575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9E88C02-51B2-964E-BCDF-586E321EBC77}"/>
              </a:ext>
            </a:extLst>
          </p:cNvPr>
          <p:cNvSpPr txBox="1"/>
          <p:nvPr/>
        </p:nvSpPr>
        <p:spPr>
          <a:xfrm>
            <a:off x="3401497" y="1456546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87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233B52-364D-164C-8C27-D29531B37825}"/>
              </a:ext>
            </a:extLst>
          </p:cNvPr>
          <p:cNvSpPr txBox="1"/>
          <p:nvPr/>
        </p:nvSpPr>
        <p:spPr>
          <a:xfrm>
            <a:off x="3367941" y="2170322"/>
            <a:ext cx="9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TEACHERS TRAINED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34B9914-9709-B347-9D40-C79BB3918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7227"/>
          <a:stretch/>
        </p:blipFill>
        <p:spPr>
          <a:xfrm>
            <a:off x="3183876" y="451695"/>
            <a:ext cx="1335128" cy="114575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49191374-BF50-604C-8B1D-EB6AAB41FAC4}"/>
              </a:ext>
            </a:extLst>
          </p:cNvPr>
          <p:cNvSpPr/>
          <p:nvPr/>
        </p:nvSpPr>
        <p:spPr>
          <a:xfrm>
            <a:off x="1872827" y="456007"/>
            <a:ext cx="1307208" cy="11353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10B8A08-7B26-1848-BDA1-6E8CF33616ED}"/>
              </a:ext>
            </a:extLst>
          </p:cNvPr>
          <p:cNvSpPr txBox="1"/>
          <p:nvPr/>
        </p:nvSpPr>
        <p:spPr>
          <a:xfrm>
            <a:off x="1942900" y="51673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1,200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BF77CE-6335-0045-8E2F-DA0BF50DDA3F}"/>
              </a:ext>
            </a:extLst>
          </p:cNvPr>
          <p:cNvSpPr txBox="1"/>
          <p:nvPr/>
        </p:nvSpPr>
        <p:spPr>
          <a:xfrm>
            <a:off x="2045916" y="1024570"/>
            <a:ext cx="9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LIVES CHANGED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961AE09-8078-0F49-BC05-AF1AAD70D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7227"/>
          <a:stretch/>
        </p:blipFill>
        <p:spPr>
          <a:xfrm>
            <a:off x="532958" y="452973"/>
            <a:ext cx="1335128" cy="1145752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36352BD-12F9-0F46-85A6-F7C0D99A7FF3}"/>
              </a:ext>
            </a:extLst>
          </p:cNvPr>
          <p:cNvSpPr/>
          <p:nvPr/>
        </p:nvSpPr>
        <p:spPr>
          <a:xfrm>
            <a:off x="539828" y="1604794"/>
            <a:ext cx="1319894" cy="11353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1D4DE4A-801C-D94F-9566-44D822CD85E1}"/>
              </a:ext>
            </a:extLst>
          </p:cNvPr>
          <p:cNvSpPr txBox="1"/>
          <p:nvPr/>
        </p:nvSpPr>
        <p:spPr>
          <a:xfrm>
            <a:off x="746473" y="1453512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87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B476E5-DE6A-294E-8BF2-8943478324D1}"/>
              </a:ext>
            </a:extLst>
          </p:cNvPr>
          <p:cNvSpPr txBox="1"/>
          <p:nvPr/>
        </p:nvSpPr>
        <p:spPr>
          <a:xfrm>
            <a:off x="712917" y="2167288"/>
            <a:ext cx="9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TEACHERS TRAINED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6D1DE50-CF7B-2E42-A6C1-44C8CBF97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7227"/>
          <a:stretch/>
        </p:blipFill>
        <p:spPr>
          <a:xfrm>
            <a:off x="539828" y="3884637"/>
            <a:ext cx="1335128" cy="114575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C59EEE1-1BDD-C741-82C5-9CE15B5C1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7227"/>
          <a:stretch/>
        </p:blipFill>
        <p:spPr>
          <a:xfrm>
            <a:off x="1864503" y="5039015"/>
            <a:ext cx="1335128" cy="11457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DEFD6DD-5097-1D41-B5F0-0CEBDCC5A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7227"/>
          <a:stretch/>
        </p:blipFill>
        <p:spPr>
          <a:xfrm>
            <a:off x="3175405" y="6189080"/>
            <a:ext cx="1335128" cy="114575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6682BF-D8A2-3342-9934-2F7CD8B81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03" b="657"/>
          <a:stretch/>
        </p:blipFill>
        <p:spPr>
          <a:xfrm>
            <a:off x="539828" y="5027051"/>
            <a:ext cx="1327208" cy="115987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6B5D196-858B-DF44-A4EF-DE8FE4202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03" b="657"/>
          <a:stretch/>
        </p:blipFill>
        <p:spPr>
          <a:xfrm>
            <a:off x="3199483" y="3889185"/>
            <a:ext cx="1311050" cy="114575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F4B6D0E-4D2A-474C-A2F1-BC4C919FF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7" r="7227"/>
          <a:stretch/>
        </p:blipFill>
        <p:spPr>
          <a:xfrm>
            <a:off x="1874956" y="2750021"/>
            <a:ext cx="1312100" cy="112599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B73E257-813A-4643-9E08-525D0759015E}"/>
              </a:ext>
            </a:extLst>
          </p:cNvPr>
          <p:cNvSpPr txBox="1"/>
          <p:nvPr/>
        </p:nvSpPr>
        <p:spPr>
          <a:xfrm>
            <a:off x="3361034" y="3041627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1,152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6CFC19-E285-E547-BAC9-A54AC470E7FB}"/>
              </a:ext>
            </a:extLst>
          </p:cNvPr>
          <p:cNvSpPr txBox="1"/>
          <p:nvPr/>
        </p:nvSpPr>
        <p:spPr>
          <a:xfrm>
            <a:off x="3194607" y="3447307"/>
            <a:ext cx="13382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CUPS OF COFFEE CONSUMED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EC32891-1310-6F4F-811F-66A95D3F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786" y="2824622"/>
            <a:ext cx="337453" cy="33745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342CCB7-51C9-CA46-AAFC-53E09DD7922E}"/>
              </a:ext>
            </a:extLst>
          </p:cNvPr>
          <p:cNvSpPr txBox="1"/>
          <p:nvPr/>
        </p:nvSpPr>
        <p:spPr>
          <a:xfrm>
            <a:off x="2094792" y="3785034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87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FE266EC-28E9-FB45-9D31-69F6F966C3BC}"/>
              </a:ext>
            </a:extLst>
          </p:cNvPr>
          <p:cNvSpPr txBox="1"/>
          <p:nvPr/>
        </p:nvSpPr>
        <p:spPr>
          <a:xfrm>
            <a:off x="2061236" y="4498810"/>
            <a:ext cx="9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TEACHERS TRAINED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0EF772B-BBF2-AD4D-81D8-80C527977A49}"/>
              </a:ext>
            </a:extLst>
          </p:cNvPr>
          <p:cNvSpPr txBox="1"/>
          <p:nvPr/>
        </p:nvSpPr>
        <p:spPr>
          <a:xfrm>
            <a:off x="3410398" y="4946513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87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0725881-969E-4643-8773-6056F15D7834}"/>
              </a:ext>
            </a:extLst>
          </p:cNvPr>
          <p:cNvSpPr txBox="1"/>
          <p:nvPr/>
        </p:nvSpPr>
        <p:spPr>
          <a:xfrm>
            <a:off x="3376842" y="5660289"/>
            <a:ext cx="9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TEACHERS TRAINED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E75FE-9979-3242-869B-749570A3EFC9}"/>
              </a:ext>
            </a:extLst>
          </p:cNvPr>
          <p:cNvSpPr txBox="1"/>
          <p:nvPr/>
        </p:nvSpPr>
        <p:spPr>
          <a:xfrm>
            <a:off x="781409" y="6121954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87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6C26930-D61B-FA46-AD2F-AE5F648B3B05}"/>
              </a:ext>
            </a:extLst>
          </p:cNvPr>
          <p:cNvSpPr txBox="1"/>
          <p:nvPr/>
        </p:nvSpPr>
        <p:spPr>
          <a:xfrm>
            <a:off x="747853" y="6835730"/>
            <a:ext cx="92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TEACHERS TRAINED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79AA27A-2723-B741-9F2F-09A9B0A09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54" b="657"/>
          <a:stretch/>
        </p:blipFill>
        <p:spPr>
          <a:xfrm>
            <a:off x="1868865" y="6186406"/>
            <a:ext cx="1325741" cy="114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5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864FB8-1EFD-6D4D-A168-AEE31B4DD9EF}"/>
              </a:ext>
            </a:extLst>
          </p:cNvPr>
          <p:cNvSpPr txBox="1"/>
          <p:nvPr/>
        </p:nvSpPr>
        <p:spPr>
          <a:xfrm>
            <a:off x="431051" y="3655787"/>
            <a:ext cx="444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onlights on the Beach" pitchFamily="2" charset="0"/>
              </a:rPr>
              <a:t>Jennifer Struggled and You Were There!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839E6-E3BD-8349-B036-F1933A5C7991}"/>
              </a:ext>
            </a:extLst>
          </p:cNvPr>
          <p:cNvSpPr txBox="1"/>
          <p:nvPr/>
        </p:nvSpPr>
        <p:spPr>
          <a:xfrm>
            <a:off x="337060" y="4213185"/>
            <a:ext cx="2093624" cy="23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100" dirty="0"/>
              <a:t>Jennifer struggled to read what was on the screen. As a teenager, she was embarrassed to ask for help. 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100" dirty="0"/>
              <a:t>“I felt like I should know how to read by now, but I struggled when I was younger and no one helped me. Now, I didn’t want people to know,” Jennifer explained.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73A6F-248D-7649-BC22-42E2A717AE79}"/>
              </a:ext>
            </a:extLst>
          </p:cNvPr>
          <p:cNvSpPr txBox="1"/>
          <p:nvPr/>
        </p:nvSpPr>
        <p:spPr>
          <a:xfrm>
            <a:off x="337060" y="6559661"/>
            <a:ext cx="2093624" cy="71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100" b="1" dirty="0">
                <a:latin typeface="Arial Black" panose="020B0604020202020204" pitchFamily="34" charset="0"/>
                <a:cs typeface="Arial Black" panose="020B0604020202020204" pitchFamily="34" charset="0"/>
              </a:rPr>
              <a:t>But then, someone like you stepped in and helped Jennifer.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92235-F534-0E44-A3AB-53E2B5E2D5FF}"/>
              </a:ext>
            </a:extLst>
          </p:cNvPr>
          <p:cNvSpPr txBox="1"/>
          <p:nvPr/>
        </p:nvSpPr>
        <p:spPr>
          <a:xfrm>
            <a:off x="2652693" y="4213185"/>
            <a:ext cx="2093624" cy="292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100" dirty="0"/>
              <a:t>You provided the help Jennifer needed. When </a:t>
            </a:r>
            <a:r>
              <a:rPr lang="en-US" sz="1100" dirty="0" err="1"/>
              <a:t>HopeKids</a:t>
            </a:r>
            <a:r>
              <a:rPr lang="en-US" sz="1100" dirty="0"/>
              <a:t> provided a tutor to Jennifer, she helped Jennifer learn to read and catch up in school.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100" dirty="0"/>
              <a:t>“Now I can read and I’m so excited to tell you I got two As last semester!”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sz="1100" dirty="0"/>
              <a:t>Your support has changed many lives like Jennifer’s. Providing her with confidence and the skills she needs helped her excel in school!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E56DF-F5E8-E748-B8DD-FFF9C55B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9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A26858-1127-0246-8F51-3304F771BE5A}"/>
              </a:ext>
            </a:extLst>
          </p:cNvPr>
          <p:cNvSpPr txBox="1"/>
          <p:nvPr/>
        </p:nvSpPr>
        <p:spPr>
          <a:xfrm>
            <a:off x="498510" y="438841"/>
            <a:ext cx="378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Rounded MT Bold" panose="020F0704030504030204" pitchFamily="34" charset="77"/>
              </a:rPr>
              <a:t>HOW WE WORK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EABA028-9C89-744F-B2BC-AC5C3193CD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518340"/>
              </p:ext>
            </p:extLst>
          </p:nvPr>
        </p:nvGraphicFramePr>
        <p:xfrm>
          <a:off x="715635" y="1032397"/>
          <a:ext cx="3352800" cy="223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1A4D945-1B40-0146-BBBB-0F52A477BA7E}"/>
              </a:ext>
            </a:extLst>
          </p:cNvPr>
          <p:cNvSpPr txBox="1"/>
          <p:nvPr/>
        </p:nvSpPr>
        <p:spPr>
          <a:xfrm>
            <a:off x="498510" y="3260588"/>
            <a:ext cx="1440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Phases of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A7689-B39A-9442-ADE2-9D73BBD3C177}"/>
              </a:ext>
            </a:extLst>
          </p:cNvPr>
          <p:cNvSpPr txBox="1"/>
          <p:nvPr/>
        </p:nvSpPr>
        <p:spPr>
          <a:xfrm>
            <a:off x="498510" y="3692324"/>
            <a:ext cx="4108214" cy="351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First, we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identify struggling students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Lorem ipsum dolor sit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consectetur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ex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erat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hendrerit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mattis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nec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cursus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rutrum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sem.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Next, we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provide the help required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Vestibulum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auctor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nulla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non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eros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maximus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nisl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Duis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ullamcorper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tortor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risus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ultricies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rutrum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Then, we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transform the teacher-student relationship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Donec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fringilla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egestas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turpis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vel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aliquet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ante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consectetur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id.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Suspendisse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fringilla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sodales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Vestibulum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rutrum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euismod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ligula,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eget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aliquet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eros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auctor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a. </a:t>
            </a:r>
          </a:p>
          <a:p>
            <a:pPr>
              <a:lnSpc>
                <a:spcPct val="125000"/>
              </a:lnSpc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When we do these three steps, students’ lives are changed. When students thrive, schools change.</a:t>
            </a:r>
          </a:p>
        </p:txBody>
      </p:sp>
    </p:spTree>
    <p:extLst>
      <p:ext uri="{BB962C8B-B14F-4D97-AF65-F5344CB8AC3E}">
        <p14:creationId xmlns:p14="http://schemas.microsoft.com/office/powerpoint/2010/main" val="121926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6BD8D-A238-734D-B0E0-75B5985FE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90"/>
          <a:stretch/>
        </p:blipFill>
        <p:spPr>
          <a:xfrm>
            <a:off x="-1" y="0"/>
            <a:ext cx="5029201" cy="77800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47270F-D986-4541-86E5-8F6EA863463D}"/>
              </a:ext>
            </a:extLst>
          </p:cNvPr>
          <p:cNvSpPr/>
          <p:nvPr/>
        </p:nvSpPr>
        <p:spPr>
          <a:xfrm>
            <a:off x="1562582" y="6377651"/>
            <a:ext cx="3466618" cy="1105671"/>
          </a:xfrm>
          <a:prstGeom prst="rect">
            <a:avLst/>
          </a:prstGeom>
          <a:solidFill>
            <a:schemeClr val="tx1">
              <a:lumMod val="65000"/>
              <a:lumOff val="3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F038C-7F62-4F4B-AEFF-37DA35021029}"/>
              </a:ext>
            </a:extLst>
          </p:cNvPr>
          <p:cNvSpPr txBox="1"/>
          <p:nvPr/>
        </p:nvSpPr>
        <p:spPr>
          <a:xfrm>
            <a:off x="1765139" y="6529215"/>
            <a:ext cx="3264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loss And Bloom" pitchFamily="2" charset="77"/>
              </a:rPr>
              <a:t>You have Made the Difference!</a:t>
            </a:r>
          </a:p>
        </p:txBody>
      </p:sp>
    </p:spTree>
    <p:extLst>
      <p:ext uri="{BB962C8B-B14F-4D97-AF65-F5344CB8AC3E}">
        <p14:creationId xmlns:p14="http://schemas.microsoft.com/office/powerpoint/2010/main" val="1503188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E5E9F5-01A4-FB4C-9DB5-8DEC90129E22}"/>
              </a:ext>
            </a:extLst>
          </p:cNvPr>
          <p:cNvSpPr txBox="1"/>
          <p:nvPr/>
        </p:nvSpPr>
        <p:spPr>
          <a:xfrm>
            <a:off x="498510" y="438841"/>
            <a:ext cx="378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Rounded MT Bold" panose="020F0704030504030204" pitchFamily="34" charset="77"/>
              </a:rPr>
              <a:t>FINANCIALS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F70B11-8D3F-9647-98F8-A3CC649C6D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2312648"/>
              </p:ext>
            </p:extLst>
          </p:nvPr>
        </p:nvGraphicFramePr>
        <p:xfrm>
          <a:off x="498511" y="1581808"/>
          <a:ext cx="3220050" cy="1567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8174F60-468F-BB4C-8805-B4E9BD76F627}"/>
              </a:ext>
            </a:extLst>
          </p:cNvPr>
          <p:cNvSpPr txBox="1"/>
          <p:nvPr/>
        </p:nvSpPr>
        <p:spPr>
          <a:xfrm>
            <a:off x="498510" y="1107440"/>
            <a:ext cx="2295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How Your Gifts Were 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508ACC-40C0-6341-A412-D12F616DAF68}"/>
              </a:ext>
            </a:extLst>
          </p:cNvPr>
          <p:cNvSpPr txBox="1"/>
          <p:nvPr/>
        </p:nvSpPr>
        <p:spPr>
          <a:xfrm>
            <a:off x="498510" y="3173654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FY2019 Financial Reports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75E954-5470-4C42-8AC1-A81B68C5A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311991"/>
              </p:ext>
            </p:extLst>
          </p:nvPr>
        </p:nvGraphicFramePr>
        <p:xfrm>
          <a:off x="122588" y="3635310"/>
          <a:ext cx="4764370" cy="3925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932">
                  <a:extLst>
                    <a:ext uri="{9D8B030D-6E8A-4147-A177-3AD203B41FA5}">
                      <a16:colId xmlns:a16="http://schemas.microsoft.com/office/drawing/2014/main" val="1494924368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458964835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1193771469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116902009"/>
                    </a:ext>
                  </a:extLst>
                </a:gridCol>
                <a:gridCol w="741678">
                  <a:extLst>
                    <a:ext uri="{9D8B030D-6E8A-4147-A177-3AD203B41FA5}">
                      <a16:colId xmlns:a16="http://schemas.microsoft.com/office/drawing/2014/main" val="180537511"/>
                    </a:ext>
                  </a:extLst>
                </a:gridCol>
              </a:tblGrid>
              <a:tr h="254253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Unrestricted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Temporarily Restricted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Permanently Restricted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466065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REVENUE &amp;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882926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  Cash Contributions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124317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  Investment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854751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  Other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203834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  Noncash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973539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b="1" dirty="0"/>
                        <a:t>TOTAL REVENUE &amp; SUPPORT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080660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EXPENSES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9179091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 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532274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  Fundraising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91621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  General &amp; Administrative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284050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b="1" dirty="0"/>
                        <a:t>TOTAL EXPENSES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68283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Change in Net Assets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8056080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dirty="0"/>
                        <a:t>Net Assets, Beginning of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806026"/>
                  </a:ext>
                </a:extLst>
              </a:tr>
              <a:tr h="254253">
                <a:tc>
                  <a:txBody>
                    <a:bodyPr/>
                    <a:lstStyle/>
                    <a:p>
                      <a:r>
                        <a:rPr lang="en-US" sz="900" b="1" dirty="0"/>
                        <a:t>NET ASSETS, END OF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357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87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5E177A-CD40-9442-A48D-AB5E20E742A1}"/>
              </a:ext>
            </a:extLst>
          </p:cNvPr>
          <p:cNvSpPr txBox="1"/>
          <p:nvPr/>
        </p:nvSpPr>
        <p:spPr>
          <a:xfrm>
            <a:off x="498510" y="438841"/>
            <a:ext cx="378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onlights on the Beach" pitchFamily="2" charset="0"/>
              </a:rPr>
              <a:t>An Even Bigger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C484E-9DB4-0B4D-B2E6-411B35555335}"/>
              </a:ext>
            </a:extLst>
          </p:cNvPr>
          <p:cNvSpPr txBox="1"/>
          <p:nvPr/>
        </p:nvSpPr>
        <p:spPr>
          <a:xfrm>
            <a:off x="498510" y="1111170"/>
            <a:ext cx="4108214" cy="296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You are going to be so excited for 2020! We have such good plans for changing the lives of children. Lorem ipsum dolor sit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amet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consectetur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adipiscing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elit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ex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erat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hendrerit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mattis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nec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cursus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rutrum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sem. 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Vestibulum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auctor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nulla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non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eros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maximus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quis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lectus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nisl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Aliquam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erat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Etiam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eleifend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urna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et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lacus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condimentum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interdum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Curabitur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sollicitudin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ante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scelerisque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purus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viverra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volutpat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Nulla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fermentum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faucibus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feugiat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Donec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fringilla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egestas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turpis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vel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aliquet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ante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consectetur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id.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Suspendisse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porttitor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fringilla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sodales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2E6DD-795F-BA46-A1FA-6BB34D5B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72"/>
          <a:stretch/>
        </p:blipFill>
        <p:spPr>
          <a:xfrm>
            <a:off x="0" y="4606724"/>
            <a:ext cx="5029200" cy="3165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149F9-04F5-4A45-8D39-BD08E49A1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022" y="-12533"/>
            <a:ext cx="1549078" cy="15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41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2517</TotalTime>
  <Words>692</Words>
  <Application>Microsoft Macintosh PowerPoint</Application>
  <PresentationFormat>Custom</PresentationFormat>
  <Paragraphs>79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Amble</vt:lpstr>
      <vt:lpstr>Arial</vt:lpstr>
      <vt:lpstr>Arial Black</vt:lpstr>
      <vt:lpstr>Arial Narrow</vt:lpstr>
      <vt:lpstr>Arial Rounded MT Bold</vt:lpstr>
      <vt:lpstr>Calibri</vt:lpstr>
      <vt:lpstr>Calibri Light</vt:lpstr>
      <vt:lpstr>Gloss And Bloom</vt:lpstr>
      <vt:lpstr>HaloHandletter</vt:lpstr>
      <vt:lpstr>Lemonade Stand</vt:lpstr>
      <vt:lpstr>Moonlights on the Beach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29</cp:revision>
  <dcterms:created xsi:type="dcterms:W3CDTF">2019-12-12T04:47:35Z</dcterms:created>
  <dcterms:modified xsi:type="dcterms:W3CDTF">2019-12-13T22:45:19Z</dcterms:modified>
</cp:coreProperties>
</file>